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5FED5D9-8D90-4C55-A580-860FB82F47F9}">
  <a:tblStyle styleId="{15FED5D9-8D90-4C55-A580-860FB82F47F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2e426526d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2e426526d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2e426526d4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2e426526d4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52a3f74d0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52a3f74d0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2e426526d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2e426526d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2e426526d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2e426526d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2e426526d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2e426526d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2e426526d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2e426526d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2e426526d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2e426526d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2e426526d4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2e426526d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2e426526d4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2e426526d4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f17014c6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f17014c6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2e426526d4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2e426526d4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2e426526d4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2e426526d4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2e426526d4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2e426526d4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2e426526d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2e426526d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2e426526d4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2e426526d4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2e426526d4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2e426526d4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2e426526d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2e426526d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2e426526d4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2e426526d4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2e426526d4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2e426526d4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2e426526d4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2e426526d4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52a3f74d0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52a3f74d0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2e426526d4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2e426526d4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2e426526d4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2e426526d4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2e426526d4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2e426526d4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2e426526d4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2e426526d4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2e426526d4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2e426526d4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2e426526d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2e426526d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2e426526d4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2e426526d4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2e426526d4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2e426526d4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2e426526d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2e426526d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52c562db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52c562db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e426526d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2e426526d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2e426526d4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2e426526d4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2e426526d4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2e426526d4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2e426526d4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2e426526d4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2e426526d4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2e426526d4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2e426526d4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2e426526d4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2e426526d4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2e426526d4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e1c0ffff1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e1c0ffff1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e1c0ffff1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e1c0ffff1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2e426526d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2e426526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2e426526d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2e426526d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52a3f74d0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52a3f74d0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52a3f74d0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52a3f74d0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2e426526d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2e426526d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profriehle.com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profriehle.com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profriehle.com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  <a:noFill/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0" y="2388810"/>
            <a:ext cx="9144000" cy="183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>
            <a:off x="0" y="2386584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274320" y="914400"/>
            <a:ext cx="4114800" cy="4114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46320" y="914400"/>
            <a:ext cx="41148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hyperlink" Target="https://profriehle.com" TargetMode="Externa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1"/>
              </a:rPr>
              <a:t>https://profriehle.com</a:t>
            </a:r>
            <a:r>
              <a:rPr b="0" lang="en" sz="900"/>
              <a:t> </a:t>
            </a:r>
            <a:endParaRPr b="0" sz="9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creativecommons.org/licenses/by/4.0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profriehle.com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profriehle.com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profriehle.com" TargetMode="External"/><Relationship Id="rId4" Type="http://schemas.openxmlformats.org/officeDocument/2006/relationships/hyperlink" Target="https://adap.uni1.de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profriehle.com" TargetMode="External"/><Relationship Id="rId4" Type="http://schemas.openxmlformats.org/officeDocument/2006/relationships/hyperlink" Target="http://www.youtube.com/watch?v=Jp5japiHAs4" TargetMode="External"/><Relationship Id="rId5" Type="http://schemas.openxmlformats.org/officeDocument/2006/relationships/image" Target="../media/image4.jpg"/><Relationship Id="rId6" Type="http://schemas.openxmlformats.org/officeDocument/2006/relationships/hyperlink" Target="https://youtu.be/Jp5japiHAs4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profriehle.com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profriehle.com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profriehle.com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profriehle.co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profriehle.com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profriehle.com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profriehle.com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profriehle.com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profriehle.com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profriehle.com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profriehle.com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profriehle.com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profriehle.com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profriehle.com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profriehle.com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profriehle.com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profriehle.com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profriehle.com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1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profriehle.com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profriehle.com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profriehle.com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profriehle.com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hyperlink" Target="mailto:dirk.riehle@fau.de" TargetMode="External"/><Relationship Id="rId4" Type="http://schemas.openxmlformats.org/officeDocument/2006/relationships/hyperlink" Target="https://oss.cs.fau.de" TargetMode="External"/><Relationship Id="rId5" Type="http://schemas.openxmlformats.org/officeDocument/2006/relationships/hyperlink" Target="mailto:dirk@riehle.org" TargetMode="External"/><Relationship Id="rId6" Type="http://schemas.openxmlformats.org/officeDocument/2006/relationships/hyperlink" Target="https://dirkriehle.com" TargetMode="External"/><Relationship Id="rId7" Type="http://schemas.openxmlformats.org/officeDocument/2006/relationships/hyperlink" Target="https://twitter.com/dirkriehle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profriehle.com" TargetMode="External"/><Relationship Id="rId4" Type="http://schemas.openxmlformats.org/officeDocument/2006/relationships/hyperlink" Target="http://creativecommons.org/licenses/by/4.0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profriehle.com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profriehle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Programming</a:t>
            </a:r>
            <a:endParaRPr/>
          </a:p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Dirk Riehle, Univ. Erlangen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AMOS B05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Licensed under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CC BY 4.0 International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Collective vs. Individual Code Ownership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Collective code ownership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Everyone is equally responsible for the overall code base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Everyone is both allowed to and should be able to fix anything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Instills a feeling of overall responsibility, ensuring high quality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Individual code ownership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Individuals are responsible for their own code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Works best in a distributed setting, e.g. in open source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Agile programming assumes collective code ownership</a:t>
            </a:r>
            <a:endParaRPr/>
          </a:p>
        </p:txBody>
      </p:sp>
      <p:sp>
        <p:nvSpPr>
          <p:cNvPr id="96" name="Google Shape;96;p17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Teams (Dealing With Complexity)</a:t>
            </a:r>
            <a:endParaRPr/>
          </a:p>
        </p:txBody>
      </p:sp>
      <p:sp>
        <p:nvSpPr>
          <p:cNvPr id="102" name="Google Shape;102;p18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Standards (a.k.a Coding Guidelines)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b="1" lang="en"/>
              <a:t>programming standard</a:t>
            </a:r>
            <a:r>
              <a:rPr lang="en"/>
              <a:t> is a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 of rules and conventions for naming, formatting, and structuring code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standard makes it easier to read code written by other people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Nine times out of ten, code is read, not written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Programming standards should be mandatory</a:t>
            </a:r>
            <a:endParaRPr/>
          </a:p>
        </p:txBody>
      </p:sp>
      <p:sp>
        <p:nvSpPr>
          <p:cNvPr id="110" name="Google Shape;110;p19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Professional Language [1]</a:t>
            </a:r>
            <a:endParaRPr/>
          </a:p>
        </p:txBody>
      </p:sp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graphicFrame>
        <p:nvGraphicFramePr>
          <p:cNvPr id="117" name="Google Shape;117;p20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{15FED5D9-8D90-4C55-A580-860FB82F47F9}</a:tableStyleId>
              </a:tblPr>
              <a:tblGrid>
                <a:gridCol w="2865125"/>
                <a:gridCol w="2865125"/>
                <a:gridCol w="2865125"/>
              </a:tblGrid>
              <a:tr h="54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Query methods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Mutation methods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Helper methods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54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Get method (getter)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Set method (setter)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Factory method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Boolean query methods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Command method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Cloning method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54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Comparison method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Initialization method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Assertion method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Conversion method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Finalization method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Logging method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54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8" name="Google Shape;118;p20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See our course on </a:t>
            </a:r>
            <a:r>
              <a:rPr lang="en" u="sng">
                <a:solidFill>
                  <a:schemeClr val="hlink"/>
                </a:solidFill>
                <a:hlinkClick r:id="rId4"/>
              </a:rPr>
              <a:t>advanced design and programming</a:t>
            </a:r>
            <a:r>
              <a:rPr lang="en"/>
              <a:t> (ADAP)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Technical Debt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Ward Cunningham on Technical Debt [1]</a:t>
            </a:r>
            <a:endParaRPr/>
          </a:p>
        </p:txBody>
      </p:sp>
      <p:sp>
        <p:nvSpPr>
          <p:cNvPr id="129" name="Google Shape;129;p22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130" name="Google Shape;130;p22" title="Debt Metaphor explained by Ward Cunningham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2688" y="914400"/>
            <a:ext cx="6478622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See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https://youtu.be/Jp5japiHAs4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Debt</a:t>
            </a:r>
            <a:endParaRPr/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Technical debt</a:t>
            </a:r>
            <a:r>
              <a:rPr lang="en"/>
              <a:t> is a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Lack of quality or comprehensiveness of code that 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accept to temporarily speed up development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Until you have to pay back the debt by refactoring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It is a metaphor used to communicate with managers</a:t>
            </a:r>
            <a:endParaRPr/>
          </a:p>
        </p:txBody>
      </p:sp>
      <p:sp>
        <p:nvSpPr>
          <p:cNvPr id="138" name="Google Shape;138;p23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Managing Technical Debt</a:t>
            </a:r>
            <a:endParaRPr/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Identify the technical debt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By so called “code smells”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Determine the need to act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By </a:t>
            </a:r>
            <a:r>
              <a:rPr lang="en"/>
              <a:t>correlating</a:t>
            </a:r>
            <a:r>
              <a:rPr lang="en"/>
              <a:t> occurrences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Know how to pay back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By refactoring your code</a:t>
            </a:r>
            <a:endParaRPr/>
          </a:p>
        </p:txBody>
      </p:sp>
      <p:sp>
        <p:nvSpPr>
          <p:cNvPr id="145" name="Google Shape;145;p2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Smells [1]</a:t>
            </a:r>
            <a:endParaRPr/>
          </a:p>
        </p:txBody>
      </p:sp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Code smells</a:t>
            </a:r>
            <a:r>
              <a:rPr lang="en"/>
              <a:t> are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Identifiable structures in code that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Violate established design principles and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Reduce overall code quality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Code smells are not bugs (the code works, it just … smells)</a:t>
            </a:r>
            <a:endParaRPr/>
          </a:p>
        </p:txBody>
      </p:sp>
      <p:sp>
        <p:nvSpPr>
          <p:cNvPr id="152" name="Google Shape;152;p2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153" name="Google Shape;153;p25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Fowler, M. (1999). Refactoring. Addison-Wesley Professional.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Code Smells</a:t>
            </a:r>
            <a:endParaRPr/>
          </a:p>
        </p:txBody>
      </p:sp>
      <p:sp>
        <p:nvSpPr>
          <p:cNvPr id="159" name="Google Shape;159;p26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Duplicate code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Long method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Large class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…</a:t>
            </a:r>
            <a:endParaRPr/>
          </a:p>
        </p:txBody>
      </p:sp>
      <p:sp>
        <p:nvSpPr>
          <p:cNvPr id="160" name="Google Shape;160;p2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43" name="Google Shape;43;p9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Daily scrum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Programming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Programming principles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Programming standards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Refactoring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Technical debt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Refactoring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Test-driven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Code review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Pair programming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Pre-commit code review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Build processes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Build management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Continuous integration</a:t>
            </a:r>
            <a:endParaRPr/>
          </a:p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“Three Strikes” Rule</a:t>
            </a:r>
            <a:endParaRPr/>
          </a:p>
        </p:txBody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274320" y="914400"/>
            <a:ext cx="8595300" cy="36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201167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First time: 		</a:t>
            </a:r>
            <a:r>
              <a:rPr b="1" lang="en" sz="2400"/>
              <a:t>Just do it</a:t>
            </a:r>
            <a:endParaRPr b="1" sz="2400"/>
          </a:p>
          <a:p>
            <a:pPr indent="0" lvl="0" marL="2011679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Second time: 	</a:t>
            </a:r>
            <a:r>
              <a:rPr b="1" lang="en" sz="2400"/>
              <a:t>Wince at duplication</a:t>
            </a:r>
            <a:endParaRPr b="1" sz="2400"/>
          </a:p>
          <a:p>
            <a:pPr indent="0" lvl="0" marL="2011679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/>
              <a:t>Third time: 		</a:t>
            </a:r>
            <a:r>
              <a:rPr b="1" lang="en" sz="2400"/>
              <a:t>Refactor</a:t>
            </a:r>
            <a:endParaRPr b="1" sz="2400"/>
          </a:p>
        </p:txBody>
      </p:sp>
      <p:sp>
        <p:nvSpPr>
          <p:cNvPr id="167" name="Google Shape;167;p27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Refactoring</a:t>
            </a:r>
            <a:endParaRPr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b="1" lang="en"/>
              <a:t>refactoring</a:t>
            </a:r>
            <a:r>
              <a:rPr lang="en"/>
              <a:t> is a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Behavior-preserving transformation of code (with the goal of improving it)</a:t>
            </a:r>
            <a:endParaRPr/>
          </a:p>
        </p:txBody>
      </p:sp>
      <p:sp>
        <p:nvSpPr>
          <p:cNvPr id="174" name="Google Shape;174;p28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Refactoring Process (“Two Hats”)</a:t>
            </a:r>
            <a:endParaRPr/>
          </a:p>
        </p:txBody>
      </p:sp>
      <p:sp>
        <p:nvSpPr>
          <p:cNvPr id="180" name="Google Shape;180;p29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181" name="Google Shape;18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Refactorings</a:t>
            </a:r>
            <a:endParaRPr/>
          </a:p>
        </p:txBody>
      </p:sp>
      <p:sp>
        <p:nvSpPr>
          <p:cNvPr id="187" name="Google Shape;187;p30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Extract method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Pull up field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Form template method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Decompose conditional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Extract class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Extract subclass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Extract interface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…</a:t>
            </a:r>
            <a:endParaRPr/>
          </a:p>
        </p:txBody>
      </p:sp>
      <p:sp>
        <p:nvSpPr>
          <p:cNvPr id="188" name="Google Shape;188;p30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Smell Removal by Refactoring</a:t>
            </a:r>
            <a:endParaRPr/>
          </a:p>
        </p:txBody>
      </p:sp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 </a:t>
            </a:r>
            <a:r>
              <a:rPr b="1" lang="en">
                <a:solidFill>
                  <a:schemeClr val="accent3"/>
                </a:solidFill>
              </a:rPr>
              <a:t>Duplicated Code</a:t>
            </a:r>
            <a:r>
              <a:rPr lang="en"/>
              <a:t> by </a:t>
            </a:r>
            <a:r>
              <a:rPr b="1" lang="en">
                <a:solidFill>
                  <a:schemeClr val="accent2"/>
                </a:solidFill>
              </a:rPr>
              <a:t>Extract Method</a:t>
            </a:r>
            <a:r>
              <a:rPr lang="en"/>
              <a:t> or </a:t>
            </a:r>
            <a:r>
              <a:rPr b="1" lang="en">
                <a:solidFill>
                  <a:schemeClr val="accent2"/>
                </a:solidFill>
              </a:rPr>
              <a:t>Pull Up Field</a:t>
            </a:r>
            <a:r>
              <a:rPr lang="en"/>
              <a:t> or …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Remove </a:t>
            </a:r>
            <a:r>
              <a:rPr b="1" lang="en">
                <a:solidFill>
                  <a:schemeClr val="accent3"/>
                </a:solidFill>
              </a:rPr>
              <a:t>Long Method</a:t>
            </a:r>
            <a:r>
              <a:rPr lang="en"/>
              <a:t> by </a:t>
            </a:r>
            <a:r>
              <a:rPr b="1" lang="en">
                <a:solidFill>
                  <a:schemeClr val="accent2"/>
                </a:solidFill>
              </a:rPr>
              <a:t>Extract Method</a:t>
            </a:r>
            <a:r>
              <a:rPr lang="en"/>
              <a:t> or</a:t>
            </a:r>
            <a:r>
              <a:rPr b="1" lang="en"/>
              <a:t> </a:t>
            </a:r>
            <a:r>
              <a:rPr b="1" lang="en">
                <a:solidFill>
                  <a:schemeClr val="accent2"/>
                </a:solidFill>
              </a:rPr>
              <a:t>Decompose Conditional</a:t>
            </a:r>
            <a:r>
              <a:rPr lang="en"/>
              <a:t> or 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Remove </a:t>
            </a:r>
            <a:r>
              <a:rPr b="1" lang="en">
                <a:solidFill>
                  <a:schemeClr val="accent3"/>
                </a:solidFill>
              </a:rPr>
              <a:t>Large Class</a:t>
            </a:r>
            <a:r>
              <a:rPr lang="en"/>
              <a:t> by </a:t>
            </a:r>
            <a:r>
              <a:rPr b="1" lang="en">
                <a:solidFill>
                  <a:schemeClr val="accent2"/>
                </a:solidFill>
              </a:rPr>
              <a:t>Extract Class</a:t>
            </a:r>
            <a:r>
              <a:rPr lang="en"/>
              <a:t> or </a:t>
            </a:r>
            <a:r>
              <a:rPr b="1" lang="en">
                <a:solidFill>
                  <a:schemeClr val="accent2"/>
                </a:solidFill>
              </a:rPr>
              <a:t>Extract Subclass</a:t>
            </a:r>
            <a:r>
              <a:rPr lang="en"/>
              <a:t> or 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IDEs Readily Support (Some) Refactorings</a:t>
            </a:r>
            <a:endParaRPr/>
          </a:p>
        </p:txBody>
      </p:sp>
      <p:sp>
        <p:nvSpPr>
          <p:cNvPr id="201" name="Google Shape;201;p32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202" name="Google Shape;20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000" y="914400"/>
            <a:ext cx="6464008" cy="365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Test-Driven Development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Terminology</a:t>
            </a:r>
            <a:endParaRPr/>
          </a:p>
        </p:txBody>
      </p:sp>
      <p:sp>
        <p:nvSpPr>
          <p:cNvPr id="213" name="Google Shape;213;p3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is a process for assessing correct operation according to a specification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test is the instructions to perform a specific assessment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Component tests (unit tests) test a particular component in isolation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Acceptance tests (functional tests) test a cross-cutting function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Integration tests test the interaction of several components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Tests can be automated or manually performed</a:t>
            </a:r>
            <a:endParaRPr/>
          </a:p>
        </p:txBody>
      </p:sp>
      <p:sp>
        <p:nvSpPr>
          <p:cNvPr id="214" name="Google Shape;214;p3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Test-First Programming</a:t>
            </a:r>
            <a:endParaRPr/>
          </a:p>
        </p:txBody>
      </p:sp>
      <p:sp>
        <p:nvSpPr>
          <p:cNvPr id="220" name="Google Shape;220;p35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Test-first programming</a:t>
            </a:r>
            <a:r>
              <a:rPr lang="en"/>
              <a:t> is the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Practice of first writing a test and then making the system pass the test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222" name="Google Shape;22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2103120"/>
            <a:ext cx="8595359" cy="175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Rules of Test-first Programming</a:t>
            </a:r>
            <a:endParaRPr/>
          </a:p>
        </p:txBody>
      </p:sp>
      <p:sp>
        <p:nvSpPr>
          <p:cNvPr id="228" name="Google Shape;228;p36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write new code if a test fails, then eliminate waste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Red, green, refactor</a:t>
            </a:r>
            <a:endParaRPr/>
          </a:p>
        </p:txBody>
      </p:sp>
      <p:sp>
        <p:nvSpPr>
          <p:cNvPr id="229" name="Google Shape;229;p3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Daily Scrum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Test-Driven Development</a:t>
            </a:r>
            <a:endParaRPr/>
          </a:p>
        </p:txBody>
      </p:sp>
      <p:sp>
        <p:nvSpPr>
          <p:cNvPr id="235" name="Google Shape;235;p37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Test-driven development</a:t>
            </a:r>
            <a:r>
              <a:rPr lang="en"/>
              <a:t> is a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Minimal development process based on test-first programming</a:t>
            </a:r>
            <a:endParaRPr/>
          </a:p>
        </p:txBody>
      </p:sp>
      <p:sp>
        <p:nvSpPr>
          <p:cNvPr id="236" name="Google Shape;236;p37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Test-Driven Development Process</a:t>
            </a:r>
            <a:endParaRPr/>
          </a:p>
        </p:txBody>
      </p:sp>
      <p:sp>
        <p:nvSpPr>
          <p:cNvPr id="242" name="Google Shape;242;p38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243" name="Google Shape;24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Code Review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Review</a:t>
            </a:r>
            <a:endParaRPr/>
          </a:p>
        </p:txBody>
      </p:sp>
      <p:sp>
        <p:nvSpPr>
          <p:cNvPr id="254" name="Google Shape;254;p40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Code review</a:t>
            </a:r>
            <a:r>
              <a:rPr lang="en"/>
              <a:t> is the practice of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Having someone else assess your code for feedback and approval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More formally, a code review is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systematic examination [...] of computer source code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Common forms of code review are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Pair programming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Walkthroughts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Inspections</a:t>
            </a:r>
            <a:endParaRPr/>
          </a:p>
        </p:txBody>
      </p:sp>
      <p:sp>
        <p:nvSpPr>
          <p:cNvPr id="255" name="Google Shape;255;p40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to Perform Code Reviews</a:t>
            </a:r>
            <a:endParaRPr/>
          </a:p>
        </p:txBody>
      </p:sp>
      <p:sp>
        <p:nvSpPr>
          <p:cNvPr id="261" name="Google Shape;261;p4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As code is written (→ Pair Programming)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Before a commit (→ Pre-commit Code Review)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Before a release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At some other time</a:t>
            </a:r>
            <a:endParaRPr/>
          </a:p>
        </p:txBody>
      </p:sp>
      <p:sp>
        <p:nvSpPr>
          <p:cNvPr id="262" name="Google Shape;262;p4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2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Pair programming</a:t>
            </a:r>
            <a:r>
              <a:rPr lang="en"/>
              <a:t> is the practice of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people in front of the same display, with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One person implementing, i.e. writing code (acting in the moment), and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One person reviewing, i.e. watching, thinking, commenting, steering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These are the programmer and the reviewer, also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Driver and co-driver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Pilot and navigator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Pair Programming</a:t>
            </a:r>
            <a:endParaRPr/>
          </a:p>
        </p:txBody>
      </p:sp>
      <p:sp>
        <p:nvSpPr>
          <p:cNvPr id="269" name="Google Shape;269;p42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Advice on Pair Programming</a:t>
            </a:r>
            <a:endParaRPr/>
          </a:p>
        </p:txBody>
      </p:sp>
      <p:sp>
        <p:nvSpPr>
          <p:cNvPr id="275" name="Google Shape;275;p43"/>
          <p:cNvSpPr txBox="1"/>
          <p:nvPr>
            <p:ph idx="1" type="body"/>
          </p:nvPr>
        </p:nvSpPr>
        <p:spPr>
          <a:xfrm>
            <a:off x="274326" y="914400"/>
            <a:ext cx="2949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comfortable partner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Switch roles regularly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Communicate regularly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Don’t force it for small stuff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Don’t overheat, take breaks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Switch </a:t>
            </a:r>
            <a:r>
              <a:rPr lang="en"/>
              <a:t>partners</a:t>
            </a:r>
            <a:r>
              <a:rPr lang="en"/>
              <a:t> at times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3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277" name="Google Shape;27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1840" y="2834640"/>
            <a:ext cx="5577840" cy="1729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1838" y="914400"/>
            <a:ext cx="2743200" cy="1820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6462" y="914400"/>
            <a:ext cx="2743200" cy="1820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Pre-Commit Code Review</a:t>
            </a:r>
            <a:endParaRPr/>
          </a:p>
        </p:txBody>
      </p:sp>
      <p:sp>
        <p:nvSpPr>
          <p:cNvPr id="285" name="Google Shape;285;p4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Pre-commit code review </a:t>
            </a:r>
            <a:r>
              <a:rPr lang="en"/>
              <a:t>is the practice of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Having a peer review code for feedback and approval before it gets committed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benefits of pre-commit code review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Strengthens feeling of collective responsibility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Improves knowledge sharing and teamwork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Catches bugs and problems at the right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Leads to more disciplined developers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Raises overall quality cost-efficiently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Made easy today through merge requests</a:t>
            </a:r>
            <a:endParaRPr/>
          </a:p>
        </p:txBody>
      </p:sp>
      <p:sp>
        <p:nvSpPr>
          <p:cNvPr id="286" name="Google Shape;286;p4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r>
              <a:rPr lang="en"/>
              <a:t>. Build Processes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6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b="1" lang="en"/>
              <a:t>build process</a:t>
            </a:r>
            <a:r>
              <a:rPr lang="en"/>
              <a:t> is the process of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Creating an installable software from its source artifacts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Quality criteria of a build process are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Fully automated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Reentrant and deterministic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With a defined context independent environment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All build assets need to be managed properly</a:t>
            </a:r>
            <a:endParaRPr/>
          </a:p>
        </p:txBody>
      </p:sp>
      <p:sp>
        <p:nvSpPr>
          <p:cNvPr id="297" name="Google Shape;297;p4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Process</a:t>
            </a:r>
            <a:endParaRPr/>
          </a:p>
        </p:txBody>
      </p:sp>
      <p:sp>
        <p:nvSpPr>
          <p:cNvPr id="298" name="Google Shape;298;p4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b="1" lang="en"/>
              <a:t>daily scrum</a:t>
            </a:r>
            <a:r>
              <a:rPr lang="en"/>
              <a:t> is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daily status meeting to sync on problems and upcoming 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be kept as short as possible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Committed parties are mandatory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committed parties may speak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Everyone else is optional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Discussions are not allowed, but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had one-on-one after the meeting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Scrum Master will follow-up on problems</a:t>
            </a:r>
            <a:endParaRPr/>
          </a:p>
        </p:txBody>
      </p:sp>
      <p:sp>
        <p:nvSpPr>
          <p:cNvPr id="55" name="Google Shape;55;p1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Scrum (a.k.a. Daily Standup)</a:t>
            </a:r>
            <a:endParaRPr/>
          </a:p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 </a:t>
            </a:r>
            <a:r>
              <a:rPr lang="en"/>
              <a:t>Responsibilities</a:t>
            </a:r>
            <a:endParaRPr/>
          </a:p>
        </p:txBody>
      </p:sp>
      <p:sp>
        <p:nvSpPr>
          <p:cNvPr id="304" name="Google Shape;304;p47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break the build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commit code that compiles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commit code that passes all tests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work in a standardized work environment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7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306" name="Google Shape;30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476" y="914400"/>
            <a:ext cx="2592153" cy="365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Continuous Integration</a:t>
            </a:r>
            <a:endParaRPr/>
          </a:p>
        </p:txBody>
      </p:sp>
      <p:sp>
        <p:nvSpPr>
          <p:cNvPr id="312" name="Google Shape;312;p48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Continuous integration </a:t>
            </a:r>
            <a:r>
              <a:rPr lang="en"/>
              <a:t>is the practice of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Automatically building and testing the software upon defined triggers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Usually with every commit of a developer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Sometimes only once per day (nightly builds)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Continuous integration may have different scopes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Depending on the size of the software under development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goal is to always know whether the software is in good working order</a:t>
            </a:r>
            <a:endParaRPr/>
          </a:p>
        </p:txBody>
      </p:sp>
      <p:sp>
        <p:nvSpPr>
          <p:cNvPr id="313" name="Google Shape;313;p48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Continuous Deployment</a:t>
            </a:r>
            <a:endParaRPr/>
          </a:p>
        </p:txBody>
      </p:sp>
      <p:sp>
        <p:nvSpPr>
          <p:cNvPr id="319" name="Google Shape;319;p49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Continuous deployment</a:t>
            </a:r>
            <a:r>
              <a:rPr lang="en"/>
              <a:t> is the practice of not only building and testing but of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Deploying the software into production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Users are the final deciders of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Whether the software does what is expect of it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Continuous deployment requires monitoring the performance of the software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Beyond system tests, you need to watch key metrics of performance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9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Separation of Environments</a:t>
            </a:r>
            <a:endParaRPr/>
          </a:p>
        </p:txBody>
      </p:sp>
      <p:sp>
        <p:nvSpPr>
          <p:cNvPr id="326" name="Google Shape;326;p50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327" name="Google Shape;32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One-time Deliverable: Build Process Video</a:t>
            </a:r>
            <a:endParaRPr/>
          </a:p>
        </p:txBody>
      </p:sp>
      <p:sp>
        <p:nvSpPr>
          <p:cNvPr id="333" name="Google Shape;333;p5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create a recorded from-scratch demonstration of your full build process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If you run a continuous integration process, great! But not required</a:t>
            </a:r>
            <a:endParaRPr/>
          </a:p>
        </p:txBody>
      </p:sp>
      <p:sp>
        <p:nvSpPr>
          <p:cNvPr id="334" name="Google Shape;334;p5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340" name="Google Shape;340;p52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Daily scrum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Programming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Refactoring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Test-driven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Code review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Build processes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52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3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Any questions?</a:t>
            </a:r>
            <a:endParaRPr/>
          </a:p>
        </p:txBody>
      </p:sp>
      <p:sp>
        <p:nvSpPr>
          <p:cNvPr id="347" name="Google Shape;347;p53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dirk.riehle@fau.de</a:t>
            </a:r>
            <a:r>
              <a:rPr lang="en"/>
              <a:t> </a:t>
            </a:r>
            <a:r>
              <a:rPr lang="en" sz="2400"/>
              <a:t>–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https://oss.cs.fau.de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5"/>
              </a:rPr>
              <a:t>dirk@riehle.org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6"/>
              </a:rPr>
              <a:t>https://dirkriehle.com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7"/>
              </a:rPr>
              <a:t>@dirkriehle</a:t>
            </a:r>
            <a:endParaRPr sz="24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Legal Notices</a:t>
            </a:r>
            <a:endParaRPr/>
          </a:p>
        </p:txBody>
      </p:sp>
      <p:sp>
        <p:nvSpPr>
          <p:cNvPr id="353" name="Google Shape;353;p5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/>
              <a:t> </a:t>
            </a:r>
            <a:endParaRPr b="0" sz="900"/>
          </a:p>
        </p:txBody>
      </p:sp>
      <p:sp>
        <p:nvSpPr>
          <p:cNvPr id="354" name="Google Shape;354;p5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License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Licensed under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CC BY 4.0 International</a:t>
            </a:r>
            <a:r>
              <a:rPr lang="en"/>
              <a:t> license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Copyright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© Copyright 2023 Dirk Riehle, some rights reserved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Scrum</a:t>
            </a:r>
            <a:endParaRPr/>
          </a:p>
        </p:txBody>
      </p:sp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63" name="Google Shape;6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495" y="914400"/>
            <a:ext cx="6509002" cy="365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Plank</a:t>
            </a:r>
            <a:endParaRPr/>
          </a:p>
        </p:txBody>
      </p:sp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70" name="Google Shape;7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500" y="914400"/>
            <a:ext cx="6509002" cy="365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Agile Programming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Principles</a:t>
            </a:r>
            <a:endParaRPr/>
          </a:p>
        </p:txBody>
      </p:sp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KISS (keep it simple, silly)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YAGNI (you ain’t gonna need it)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DRY (don’t repeat yourself)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Approach a Programming Problem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274320" y="914400"/>
            <a:ext cx="8595300" cy="36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81000" lvl="0" marL="34290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" sz="2400"/>
              <a:t>Make it run</a:t>
            </a:r>
            <a:endParaRPr b="1" sz="2400"/>
          </a:p>
          <a:p>
            <a:pPr indent="-381000" lvl="0" marL="34290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" sz="2400"/>
              <a:t>Make it right</a:t>
            </a:r>
            <a:endParaRPr b="1" sz="2400"/>
          </a:p>
          <a:p>
            <a:pPr indent="-381000" lvl="0" marL="34290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" sz="2400"/>
              <a:t>Make it fast</a:t>
            </a:r>
            <a:endParaRPr b="1" sz="2400"/>
          </a:p>
        </p:txBody>
      </p:sp>
      <p:sp>
        <p:nvSpPr>
          <p:cNvPr id="89" name="Google Shape;89;p1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MOS Slides Template">
  <a:themeElements>
    <a:clrScheme name="Simple Light">
      <a:dk1>
        <a:srgbClr val="000000"/>
      </a:dk1>
      <a:lt1>
        <a:srgbClr val="FFFFFF"/>
      </a:lt1>
      <a:dk2>
        <a:srgbClr val="404040"/>
      </a:dk2>
      <a:lt2>
        <a:srgbClr val="808080"/>
      </a:lt2>
      <a:accent1>
        <a:srgbClr val="D0D0D0"/>
      </a:accent1>
      <a:accent2>
        <a:srgbClr val="4169E1"/>
      </a:accent2>
      <a:accent3>
        <a:srgbClr val="D50D01"/>
      </a:accent3>
      <a:accent4>
        <a:srgbClr val="FEB612"/>
      </a:accent4>
      <a:accent5>
        <a:srgbClr val="4CAF50"/>
      </a:accent5>
      <a:accent6>
        <a:srgbClr val="8E44AD"/>
      </a:accent6>
      <a:hlink>
        <a:srgbClr val="34A3C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